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82" r:id="rId2"/>
    <p:sldId id="281" r:id="rId3"/>
    <p:sldId id="257" r:id="rId4"/>
    <p:sldId id="259" r:id="rId5"/>
    <p:sldId id="260" r:id="rId6"/>
    <p:sldId id="276" r:id="rId7"/>
    <p:sldId id="261" r:id="rId8"/>
    <p:sldId id="262" r:id="rId9"/>
    <p:sldId id="277" r:id="rId10"/>
    <p:sldId id="266" r:id="rId11"/>
    <p:sldId id="279" r:id="rId12"/>
    <p:sldId id="267" r:id="rId13"/>
    <p:sldId id="280" r:id="rId14"/>
    <p:sldId id="271" r:id="rId15"/>
    <p:sldId id="272" r:id="rId16"/>
    <p:sldId id="273" r:id="rId17"/>
    <p:sldId id="283" r:id="rId18"/>
    <p:sldId id="28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p:scale>
          <a:sx n="113" d="100"/>
          <a:sy n="113" d="100"/>
        </p:scale>
        <p:origin x="560"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27CE633F-9882-4A5C-83A2-1109D0C73261}"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12273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6713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9601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769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5496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4923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1779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5564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A4B53A7-3209-46A6-9454-F38EAC8F11E7}" type="datetimeFigureOut">
              <a:rPr lang="en-US" smtClean="0"/>
              <a:t>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857489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9438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3414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A4B53A7-3209-46A6-9454-F38EAC8F11E7}" type="datetimeFigureOut">
              <a:rPr lang="en-US" smtClean="0"/>
              <a:pPr/>
              <a:t>1/5/22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7CE633F-9882-4A5C-83A2-1109D0C73261}" type="slidenum">
              <a:rPr lang="en-US" smtClean="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590960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40BA-55F2-984E-9D95-C74F4D051C11}"/>
              </a:ext>
            </a:extLst>
          </p:cNvPr>
          <p:cNvSpPr>
            <a:spLocks noGrp="1"/>
          </p:cNvSpPr>
          <p:nvPr>
            <p:ph type="ctrTitle"/>
          </p:nvPr>
        </p:nvSpPr>
        <p:spPr/>
        <p:txBody>
          <a:bodyPr/>
          <a:lstStyle/>
          <a:p>
            <a:r>
              <a:rPr lang="en-SA" dirty="0"/>
              <a:t>Final Capstone</a:t>
            </a:r>
          </a:p>
        </p:txBody>
      </p:sp>
      <p:sp>
        <p:nvSpPr>
          <p:cNvPr id="3" name="Subtitle 2">
            <a:extLst>
              <a:ext uri="{FF2B5EF4-FFF2-40B4-BE49-F238E27FC236}">
                <a16:creationId xmlns:a16="http://schemas.microsoft.com/office/drawing/2014/main" id="{1E92FD05-A75C-5C40-8D43-066456C7EC74}"/>
              </a:ext>
            </a:extLst>
          </p:cNvPr>
          <p:cNvSpPr>
            <a:spLocks noGrp="1"/>
          </p:cNvSpPr>
          <p:nvPr>
            <p:ph type="subTitle" idx="1"/>
          </p:nvPr>
        </p:nvSpPr>
        <p:spPr>
          <a:xfrm>
            <a:off x="2523918" y="4831364"/>
            <a:ext cx="5357600" cy="1160213"/>
          </a:xfrm>
        </p:spPr>
        <p:txBody>
          <a:bodyPr/>
          <a:lstStyle/>
          <a:p>
            <a:r>
              <a:rPr lang="en-SA" dirty="0"/>
              <a:t>By: Afnan</a:t>
            </a:r>
          </a:p>
          <a:p>
            <a:r>
              <a:rPr lang="en-SA" dirty="0"/>
              <a:t>05/01/2022</a:t>
            </a:r>
          </a:p>
        </p:txBody>
      </p:sp>
    </p:spTree>
    <p:extLst>
      <p:ext uri="{BB962C8B-B14F-4D97-AF65-F5344CB8AC3E}">
        <p14:creationId xmlns:p14="http://schemas.microsoft.com/office/powerpoint/2010/main" val="95320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445638" y="1649404"/>
            <a:ext cx="9144000" cy="646785"/>
          </a:xfrm>
        </p:spPr>
        <p:txBody>
          <a:bodyPr>
            <a:normAutofit fontScale="92500" lnSpcReduction="10000"/>
          </a:bodyPr>
          <a:lstStyle/>
          <a:p>
            <a:pPr algn="ctr"/>
            <a:r>
              <a:rPr lang="en-CA" sz="4000" b="1" dirty="0"/>
              <a:t>Venues in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445638" y="1649404"/>
            <a:ext cx="9144000" cy="646785"/>
          </a:xfrm>
        </p:spPr>
        <p:txBody>
          <a:bodyPr>
            <a:normAutofit fontScale="92500" lnSpcReduction="10000"/>
          </a:bodyPr>
          <a:lstStyle/>
          <a:p>
            <a:pPr algn="ctr"/>
            <a:r>
              <a:rPr lang="en-CA" sz="4000" b="1" dirty="0"/>
              <a:t>Venues in Paris</a:t>
            </a:r>
          </a:p>
        </p:txBody>
      </p:sp>
      <p:pic>
        <p:nvPicPr>
          <p:cNvPr id="6" name="Picture 5">
            <a:extLst>
              <a:ext uri="{FF2B5EF4-FFF2-40B4-BE49-F238E27FC236}">
                <a16:creationId xmlns:a16="http://schemas.microsoft.com/office/drawing/2014/main" id="{CD15E754-4437-8541-A567-BDC7C9EFB0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Tree>
    <p:extLst>
      <p:ext uri="{BB962C8B-B14F-4D97-AF65-F5344CB8AC3E}">
        <p14:creationId xmlns:p14="http://schemas.microsoft.com/office/powerpoint/2010/main" val="170080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duotone>
              <a:prstClr val="black"/>
              <a:schemeClr val="bg1">
                <a:tint val="45000"/>
                <a:satMod val="400000"/>
              </a:schemeClr>
            </a:duotone>
          </a:blip>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a:t>K Means Clustering in Paris Map</a:t>
            </a:r>
            <a:endParaRPr lang="en-CA" sz="4000" b="1" dirty="0"/>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duotone>
              <a:prstClr val="black"/>
              <a:schemeClr val="bg1">
                <a:tint val="45000"/>
                <a:satMod val="400000"/>
              </a:schemeClr>
            </a:duotone>
          </a:blip>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K Means Clustering in London Map</a:t>
            </a:r>
          </a:p>
        </p:txBody>
      </p:sp>
      <p:pic>
        <p:nvPicPr>
          <p:cNvPr id="6" name="Picture 5">
            <a:extLst>
              <a:ext uri="{FF2B5EF4-FFF2-40B4-BE49-F238E27FC236}">
                <a16:creationId xmlns:a16="http://schemas.microsoft.com/office/drawing/2014/main" id="{DF545AEF-722E-8B4C-8750-EBC0B6A09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569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CA577F-F670-4E1E-99BD-DCF61F36B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14" name="Picture 13">
            <a:extLst>
              <a:ext uri="{FF2B5EF4-FFF2-40B4-BE49-F238E27FC236}">
                <a16:creationId xmlns:a16="http://schemas.microsoft.com/office/drawing/2014/main" id="{92720421-2EA9-43CB-AA51-641042195C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75D691CD-3BC1-4696-BC76-F045A90570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1F569052-5DC3-4256-99EB-570D52175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A1807-EE9C-4902-8AE4-7DAC340F5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084EB6-0DFD-42B4-A558-650680647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350937"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2292054" y="3428998"/>
            <a:ext cx="5252047" cy="2268559"/>
          </a:xfrm>
        </p:spPr>
        <p:txBody>
          <a:bodyPr>
            <a:normAutofit fontScale="90000"/>
          </a:bodyPr>
          <a:lstStyle/>
          <a:p>
            <a:pPr algn="l"/>
            <a:r>
              <a:rPr lang="en-CA" sz="1500" b="1" dirty="0"/>
              <a:t>Similarities: </a:t>
            </a:r>
            <a:br>
              <a:rPr lang="en-CA" sz="1500" b="1" dirty="0"/>
            </a:br>
            <a:r>
              <a:rPr lang="en-GB" sz="1500" dirty="0"/>
              <a:t>Both cities are multicultural and diverse in their own ways and share a rich history of their own.</a:t>
            </a:r>
            <a:br>
              <a:rPr lang="en-GB" sz="1500" dirty="0"/>
            </a:br>
            <a:r>
              <a:rPr lang="en-GB" sz="1500" dirty="0"/>
              <a:t>Most of the famous neighbourhoods have a restaurant as its top most Common Venue.</a:t>
            </a:r>
            <a:br>
              <a:rPr lang="en-GB" sz="1500" dirty="0"/>
            </a:br>
            <a:br>
              <a:rPr lang="en-GB" sz="1500" dirty="0"/>
            </a:br>
            <a:br>
              <a:rPr lang="en-GB" sz="1500" dirty="0"/>
            </a:br>
            <a:r>
              <a:rPr lang="en-GB" sz="1500" b="1" dirty="0"/>
              <a:t>Differences:</a:t>
            </a:r>
            <a:br>
              <a:rPr lang="en-GB" sz="1500" dirty="0"/>
            </a:br>
            <a:r>
              <a:rPr lang="en-GB" sz="1500" dirty="0"/>
              <a:t>While looking at the maps one can observe that Paris is more compact and one can walk around much more freely without the use of transport</a:t>
            </a:r>
            <a:br>
              <a:rPr lang="en-GB" sz="1500" dirty="0"/>
            </a:br>
            <a:r>
              <a:rPr lang="en-GB" sz="1500" dirty="0"/>
              <a:t>In terms of population density Paris definitely outweighs London by a ratio of 4:1.</a:t>
            </a:r>
            <a:br>
              <a:rPr lang="en-CA" sz="1500" dirty="0"/>
            </a:br>
            <a:endParaRPr lang="en-CA" sz="15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441056" y="364878"/>
            <a:ext cx="5103045" cy="1160213"/>
          </a:xfrm>
        </p:spPr>
        <p:txBody>
          <a:bodyPr>
            <a:normAutofit/>
          </a:bodyPr>
          <a:lstStyle/>
          <a:p>
            <a:pPr algn="ctr"/>
            <a:r>
              <a:rPr lang="en-CA" sz="2800" b="1" dirty="0"/>
              <a:t>Results and Discussion</a:t>
            </a:r>
          </a:p>
        </p:txBody>
      </p:sp>
      <p:sp>
        <p:nvSpPr>
          <p:cNvPr id="24" name="Rectangle 23">
            <a:extLst>
              <a:ext uri="{FF2B5EF4-FFF2-40B4-BE49-F238E27FC236}">
                <a16:creationId xmlns:a16="http://schemas.microsoft.com/office/drawing/2014/main" id="{5294DD86-6FE9-48A1-A7B5-D6DB30495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561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309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CA577F-F670-4E1E-99BD-DCF61F36B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14" name="Picture 13">
            <a:extLst>
              <a:ext uri="{FF2B5EF4-FFF2-40B4-BE49-F238E27FC236}">
                <a16:creationId xmlns:a16="http://schemas.microsoft.com/office/drawing/2014/main" id="{92720421-2EA9-43CB-AA51-641042195C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75D691CD-3BC1-4696-BC76-F045A90570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1F569052-5DC3-4256-99EB-570D52175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A1807-EE9C-4902-8AE4-7DAC340F5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084EB6-0DFD-42B4-A558-650680647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350937"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649582" y="157764"/>
            <a:ext cx="5103045" cy="1160213"/>
          </a:xfrm>
        </p:spPr>
        <p:txBody>
          <a:bodyPr>
            <a:normAutofit/>
          </a:bodyPr>
          <a:lstStyle/>
          <a:p>
            <a:pPr algn="ctr"/>
            <a:r>
              <a:rPr lang="en-CA" sz="3200" b="1" dirty="0"/>
              <a:t>Results and Discussion</a:t>
            </a:r>
          </a:p>
        </p:txBody>
      </p:sp>
      <p:sp>
        <p:nvSpPr>
          <p:cNvPr id="24" name="Rectangle 23">
            <a:extLst>
              <a:ext uri="{FF2B5EF4-FFF2-40B4-BE49-F238E27FC236}">
                <a16:creationId xmlns:a16="http://schemas.microsoft.com/office/drawing/2014/main" id="{5294DD86-6FE9-48A1-A7B5-D6DB30495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561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ell phone&#10;&#10;Description automatically generated">
            <a:extLst>
              <a:ext uri="{FF2B5EF4-FFF2-40B4-BE49-F238E27FC236}">
                <a16:creationId xmlns:a16="http://schemas.microsoft.com/office/drawing/2014/main" id="{C008D830-627A-EB49-BC25-80B127C11D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0679" y="1828800"/>
            <a:ext cx="9128507" cy="4724679"/>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14" name="Picture 13">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16" name="Picture 15">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732737" y="2514598"/>
            <a:ext cx="8946552" cy="2268559"/>
          </a:xfrm>
        </p:spPr>
        <p:txBody>
          <a:bodyPr>
            <a:noAutofit/>
          </a:bodyPr>
          <a:lstStyle/>
          <a:p>
            <a:pPr algn="l"/>
            <a:r>
              <a:rPr lang="en-GB" sz="1600" dirty="0">
                <a:solidFill>
                  <a:schemeClr val="bg1"/>
                </a:solidFill>
              </a:rPr>
              <a:t>* Artificial Intelligence is a booming topic and recently more people have started investing into it as well as companies automating their processes</a:t>
            </a:r>
            <a:br>
              <a:rPr lang="en-GB" sz="1600" dirty="0">
                <a:solidFill>
                  <a:schemeClr val="bg1"/>
                </a:solidFill>
              </a:rPr>
            </a:br>
            <a:br>
              <a:rPr lang="en-GB" sz="1600" dirty="0">
                <a:solidFill>
                  <a:schemeClr val="bg1"/>
                </a:solidFill>
              </a:rPr>
            </a:br>
            <a:r>
              <a:rPr lang="en-GB" sz="1600" dirty="0">
                <a:solidFill>
                  <a:schemeClr val="bg1"/>
                </a:solidFill>
              </a:rPr>
              <a:t>* Both cities offer a wide range of opportunities for anyone starting to invest in Artificial Intelligence or even start a company and various factors were shown.</a:t>
            </a:r>
            <a:br>
              <a:rPr lang="en-GB" sz="1600" dirty="0">
                <a:solidFill>
                  <a:schemeClr val="bg1"/>
                </a:solidFill>
              </a:rPr>
            </a:br>
            <a:br>
              <a:rPr lang="en-GB" sz="1600" dirty="0">
                <a:solidFill>
                  <a:schemeClr val="bg1"/>
                </a:solidFill>
              </a:rPr>
            </a:br>
            <a:r>
              <a:rPr lang="en-GB" sz="1600" dirty="0">
                <a:solidFill>
                  <a:schemeClr val="bg1"/>
                </a:solidFill>
              </a:rPr>
              <a:t>* Finally a better model could be made by various other methods and much stronger Machine Learning Algorithms like KD Tree which have a much faster run time algorithm.</a:t>
            </a:r>
            <a:br>
              <a:rPr lang="en-GB" sz="1600" dirty="0">
                <a:solidFill>
                  <a:schemeClr val="bg1"/>
                </a:solidFill>
              </a:rPr>
            </a:br>
            <a:br>
              <a:rPr lang="en-GB" sz="1600" dirty="0">
                <a:solidFill>
                  <a:schemeClr val="bg1"/>
                </a:solidFill>
              </a:rPr>
            </a:br>
            <a:r>
              <a:rPr lang="en-GB" sz="1600" dirty="0">
                <a:solidFill>
                  <a:schemeClr val="bg1"/>
                </a:solidFill>
              </a:rPr>
              <a:t>* Furthermore, clustering however did help us to highlight the most optimal venues and areas.</a:t>
            </a:r>
            <a:br>
              <a:rPr lang="en-GB" sz="1600" dirty="0">
                <a:solidFill>
                  <a:schemeClr val="bg1"/>
                </a:solidFill>
              </a:rPr>
            </a:br>
            <a:br>
              <a:rPr lang="en-GB" sz="1600" dirty="0">
                <a:solidFill>
                  <a:schemeClr val="bg1"/>
                </a:solidFill>
              </a:rPr>
            </a:br>
            <a:r>
              <a:rPr lang="en-GB" sz="1600" dirty="0">
                <a:solidFill>
                  <a:schemeClr val="bg1"/>
                </a:solidFill>
              </a:rPr>
              <a:t>* Finally correlation does not imply causation and so any result here is subject to change on various other trends and opinions and datasets.</a:t>
            </a:r>
            <a:br>
              <a:rPr lang="en-GB" sz="1600" dirty="0">
                <a:solidFill>
                  <a:schemeClr val="bg1"/>
                </a:solidFill>
              </a:rPr>
            </a:br>
            <a:endParaRPr lang="en-CA" sz="16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124907" y="157764"/>
            <a:ext cx="2504792" cy="1160213"/>
          </a:xfrm>
        </p:spPr>
        <p:txBody>
          <a:bodyPr>
            <a:normAutofit fontScale="92500"/>
          </a:bodyPr>
          <a:lstStyle/>
          <a:p>
            <a:pPr algn="ctr"/>
            <a:r>
              <a:rPr lang="en-CA" sz="3600" b="1" dirty="0"/>
              <a:t>Conclusion</a:t>
            </a:r>
          </a:p>
        </p:txBody>
      </p:sp>
      <p:sp>
        <p:nvSpPr>
          <p:cNvPr id="24" name="Rectangle 23">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84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14" name="Picture 13">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16" name="Picture 15">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732737" y="2514598"/>
            <a:ext cx="8946552" cy="2268559"/>
          </a:xfrm>
        </p:spPr>
        <p:txBody>
          <a:bodyPr>
            <a:noAutofit/>
          </a:bodyPr>
          <a:lstStyle/>
          <a:p>
            <a:pPr algn="l"/>
            <a:r>
              <a:rPr lang="en-CA" sz="1800" b="1" dirty="0" err="1">
                <a:solidFill>
                  <a:schemeClr val="bg1"/>
                </a:solidFill>
              </a:rPr>
              <a:t>Github</a:t>
            </a:r>
            <a:r>
              <a:rPr lang="en-CA" sz="1800" b="1" dirty="0">
                <a:solidFill>
                  <a:schemeClr val="bg1"/>
                </a:solidFill>
              </a:rPr>
              <a:t> Repository: </a:t>
            </a:r>
            <a:br>
              <a:rPr lang="en-CA" sz="1800" b="1" dirty="0">
                <a:solidFill>
                  <a:schemeClr val="bg1"/>
                </a:solidFill>
              </a:rPr>
            </a:br>
            <a:br>
              <a:rPr lang="en-CA" sz="1800" b="1" dirty="0">
                <a:solidFill>
                  <a:schemeClr val="bg1"/>
                </a:solidFill>
              </a:rPr>
            </a:br>
            <a:br>
              <a:rPr lang="en-CA" sz="1600" dirty="0">
                <a:solidFill>
                  <a:schemeClr val="bg1"/>
                </a:solidFill>
              </a:rPr>
            </a:br>
            <a:endParaRPr lang="en-CA" sz="16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124907" y="157764"/>
            <a:ext cx="2504792" cy="1160213"/>
          </a:xfrm>
        </p:spPr>
        <p:txBody>
          <a:bodyPr>
            <a:normAutofit/>
          </a:bodyPr>
          <a:lstStyle/>
          <a:p>
            <a:pPr algn="ctr"/>
            <a:r>
              <a:rPr lang="en-CA" sz="3600" b="1" dirty="0"/>
              <a:t>Appendix</a:t>
            </a:r>
          </a:p>
        </p:txBody>
      </p:sp>
      <p:sp>
        <p:nvSpPr>
          <p:cNvPr id="24" name="Rectangle 23">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709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DFC3-4B74-CE48-8198-0F97D8DBF566}"/>
              </a:ext>
            </a:extLst>
          </p:cNvPr>
          <p:cNvSpPr>
            <a:spLocks noGrp="1"/>
          </p:cNvSpPr>
          <p:nvPr>
            <p:ph type="title"/>
          </p:nvPr>
        </p:nvSpPr>
        <p:spPr>
          <a:xfrm>
            <a:off x="4869286" y="2523967"/>
            <a:ext cx="2453427" cy="1077229"/>
          </a:xfrm>
        </p:spPr>
        <p:txBody>
          <a:bodyPr/>
          <a:lstStyle/>
          <a:p>
            <a:r>
              <a:rPr lang="en-SA" dirty="0"/>
              <a:t>Thank you!</a:t>
            </a:r>
          </a:p>
        </p:txBody>
      </p:sp>
    </p:spTree>
    <p:extLst>
      <p:ext uri="{BB962C8B-B14F-4D97-AF65-F5344CB8AC3E}">
        <p14:creationId xmlns:p14="http://schemas.microsoft.com/office/powerpoint/2010/main" val="48375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508F-F7DD-4840-8E2E-9EDA69DAFDB9}"/>
              </a:ext>
            </a:extLst>
          </p:cNvPr>
          <p:cNvSpPr>
            <a:spLocks noGrp="1"/>
          </p:cNvSpPr>
          <p:nvPr>
            <p:ph type="title"/>
          </p:nvPr>
        </p:nvSpPr>
        <p:spPr/>
        <p:txBody>
          <a:bodyPr/>
          <a:lstStyle/>
          <a:p>
            <a:pPr algn="l"/>
            <a:r>
              <a:rPr lang="en-SA" dirty="0"/>
              <a:t>Outline</a:t>
            </a:r>
          </a:p>
        </p:txBody>
      </p:sp>
      <p:sp>
        <p:nvSpPr>
          <p:cNvPr id="3" name="Content Placeholder 2">
            <a:extLst>
              <a:ext uri="{FF2B5EF4-FFF2-40B4-BE49-F238E27FC236}">
                <a16:creationId xmlns:a16="http://schemas.microsoft.com/office/drawing/2014/main" id="{BB86961A-0098-2540-B58C-0C9E25FA6610}"/>
              </a:ext>
            </a:extLst>
          </p:cNvPr>
          <p:cNvSpPr>
            <a:spLocks noGrp="1"/>
          </p:cNvSpPr>
          <p:nvPr>
            <p:ph idx="1"/>
          </p:nvPr>
        </p:nvSpPr>
        <p:spPr/>
        <p:txBody>
          <a:bodyPr/>
          <a:lstStyle/>
          <a:p>
            <a:r>
              <a:rPr lang="en-SA" dirty="0"/>
              <a:t>Introduction</a:t>
            </a:r>
          </a:p>
          <a:p>
            <a:r>
              <a:rPr lang="en-SA" dirty="0"/>
              <a:t>The problem</a:t>
            </a:r>
          </a:p>
          <a:p>
            <a:r>
              <a:rPr lang="en-SA" dirty="0"/>
              <a:t>The data </a:t>
            </a:r>
          </a:p>
          <a:p>
            <a:r>
              <a:rPr lang="en-SA" dirty="0"/>
              <a:t>Methodology </a:t>
            </a:r>
          </a:p>
          <a:p>
            <a:r>
              <a:rPr lang="en-SA" dirty="0"/>
              <a:t>Results and discussions</a:t>
            </a:r>
          </a:p>
          <a:p>
            <a:r>
              <a:rPr lang="en-SA" dirty="0"/>
              <a:t>Conclusion</a:t>
            </a:r>
          </a:p>
          <a:p>
            <a:r>
              <a:rPr lang="en-SA" dirty="0"/>
              <a:t>Appendix </a:t>
            </a:r>
          </a:p>
        </p:txBody>
      </p:sp>
    </p:spTree>
    <p:extLst>
      <p:ext uri="{BB962C8B-B14F-4D97-AF65-F5344CB8AC3E}">
        <p14:creationId xmlns:p14="http://schemas.microsoft.com/office/powerpoint/2010/main" val="372768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C7CA577F-F670-4E1E-99BD-DCF61F36B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27" name="Picture 13">
            <a:extLst>
              <a:ext uri="{FF2B5EF4-FFF2-40B4-BE49-F238E27FC236}">
                <a16:creationId xmlns:a16="http://schemas.microsoft.com/office/drawing/2014/main" id="{92720421-2EA9-43CB-AA51-641042195C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15">
            <a:extLst>
              <a:ext uri="{FF2B5EF4-FFF2-40B4-BE49-F238E27FC236}">
                <a16:creationId xmlns:a16="http://schemas.microsoft.com/office/drawing/2014/main" id="{75D691CD-3BC1-4696-BC76-F045A90570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17">
            <a:extLst>
              <a:ext uri="{FF2B5EF4-FFF2-40B4-BE49-F238E27FC236}">
                <a16:creationId xmlns:a16="http://schemas.microsoft.com/office/drawing/2014/main" id="{1F569052-5DC3-4256-99EB-570D52175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159A1807-EE9C-4902-8AE4-7DAC340F5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A1084EB6-0DFD-42B4-A558-650680647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350937"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2292054" y="3428998"/>
            <a:ext cx="5252047" cy="2268559"/>
          </a:xfrm>
        </p:spPr>
        <p:txBody>
          <a:bodyPr>
            <a:normAutofit fontScale="90000"/>
          </a:bodyPr>
          <a:lstStyle/>
          <a:p>
            <a:r>
              <a:rPr lang="en-GB" sz="1500"/>
              <a:t>The final course of the Data Science Professional Certificate consist of a capstone project where in all the skills and relevant knowledge that one has gathered from this 9 intense courses has to be applied on a final capstone project.</a:t>
            </a:r>
            <a:br>
              <a:rPr lang="en-GB" sz="1500"/>
            </a:br>
            <a:br>
              <a:rPr lang="en-GB" sz="1500"/>
            </a:br>
            <a:r>
              <a:rPr lang="en-GB" sz="1500"/>
              <a:t>The final problem as well as the analysis is the left for the reader to explore and decide. The idea uses location data with the help of the foursquare api that can be leveraged into coming up with a problem that the foursquare location data</a:t>
            </a:r>
            <a:br>
              <a:rPr lang="en-GB" sz="1500"/>
            </a:br>
            <a:r>
              <a:rPr lang="en-GB" sz="1500"/>
              <a:t>to solve it or just in contrast to compare cities or neighbourhoods of ones own choice</a:t>
            </a:r>
            <a:endParaRPr lang="en-CA" sz="150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451093" y="2268786"/>
            <a:ext cx="5103045" cy="1160213"/>
          </a:xfrm>
        </p:spPr>
        <p:txBody>
          <a:bodyPr>
            <a:normAutofit/>
          </a:bodyPr>
          <a:lstStyle/>
          <a:p>
            <a:r>
              <a:rPr lang="en-CA" b="1"/>
              <a:t>Introduction</a:t>
            </a:r>
          </a:p>
        </p:txBody>
      </p:sp>
      <p:sp>
        <p:nvSpPr>
          <p:cNvPr id="32" name="Rectangle 23">
            <a:extLst>
              <a:ext uri="{FF2B5EF4-FFF2-40B4-BE49-F238E27FC236}">
                <a16:creationId xmlns:a16="http://schemas.microsoft.com/office/drawing/2014/main" id="{5294DD86-6FE9-48A1-A7B5-D6DB30495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561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72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27" name="Picture 13">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28" name="Picture 15">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17">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969804" y="3428998"/>
            <a:ext cx="2659895" cy="2268559"/>
          </a:xfrm>
        </p:spPr>
        <p:txBody>
          <a:bodyPr>
            <a:normAutofit/>
          </a:bodyPr>
          <a:lstStyle/>
          <a:p>
            <a:r>
              <a:rPr lang="en-GB" sz="1300"/>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130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124908" y="2268786"/>
            <a:ext cx="2504792" cy="1160213"/>
          </a:xfrm>
        </p:spPr>
        <p:txBody>
          <a:bodyPr>
            <a:normAutofit/>
          </a:bodyPr>
          <a:lstStyle/>
          <a:p>
            <a:r>
              <a:rPr lang="en-CA" sz="1600" b="1"/>
              <a:t>The Problem</a:t>
            </a:r>
          </a:p>
        </p:txBody>
      </p:sp>
      <p:sp>
        <p:nvSpPr>
          <p:cNvPr id="32" name="Rectangle 23">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47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A01EA6-BAE4-49FA-BDE0-C6CBA724F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62E93F4-9BFB-4F60-8D89-740021B53D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1A1B6056-1159-4FC3-8561-8E7E5B83E5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a:extLst>
              <a:ext uri="{FF2B5EF4-FFF2-40B4-BE49-F238E27FC236}">
                <a16:creationId xmlns:a16="http://schemas.microsoft.com/office/drawing/2014/main" id="{2BCD7CE8-C8D7-4B6C-8509-15892605F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80C4E4-90AE-48E6-9E01-4D4F7FBDB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6C1BA3-C0EA-4AEE-9B4C-8F66E6FC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124907" y="2268786"/>
            <a:ext cx="2656690" cy="1160213"/>
          </a:xfrm>
        </p:spPr>
        <p:txBody>
          <a:bodyPr vert="horz" lIns="91440" tIns="0" rIns="91440" bIns="45720" rtlCol="0" anchor="b">
            <a:normAutofit/>
          </a:bodyPr>
          <a:lstStyle/>
          <a:p>
            <a:r>
              <a:rPr lang="en-US" sz="1600"/>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5030" y="3592583"/>
            <a:ext cx="9177039" cy="244245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6" name="Rectangle 25">
            <a:extLst>
              <a:ext uri="{FF2B5EF4-FFF2-40B4-BE49-F238E27FC236}">
                <a16:creationId xmlns:a16="http://schemas.microsoft.com/office/drawing/2014/main" id="{16BCFD5C-CD97-4975-8BA8-D6A4A5D0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pPr>
              <a:spcAft>
                <a:spcPts val="600"/>
              </a:spcAft>
            </a:pPr>
            <a:r>
              <a:rPr lang="en-CA" sz="3200" b="1" dirty="0"/>
              <a:t>Paris Dataset</a:t>
            </a:r>
          </a:p>
        </p:txBody>
      </p:sp>
    </p:spTree>
    <p:extLst>
      <p:ext uri="{BB962C8B-B14F-4D97-AF65-F5344CB8AC3E}">
        <p14:creationId xmlns:p14="http://schemas.microsoft.com/office/powerpoint/2010/main" val="319849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A01EA6-BAE4-49FA-BDE0-C6CBA724F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62E93F4-9BFB-4F60-8D89-740021B53D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1A1B6056-1159-4FC3-8561-8E7E5B83E5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a:extLst>
              <a:ext uri="{FF2B5EF4-FFF2-40B4-BE49-F238E27FC236}">
                <a16:creationId xmlns:a16="http://schemas.microsoft.com/office/drawing/2014/main" id="{2BCD7CE8-C8D7-4B6C-8509-15892605F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80C4E4-90AE-48E6-9E01-4D4F7FBDB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6C1BA3-C0EA-4AEE-9B4C-8F66E6FC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124907" y="2268786"/>
            <a:ext cx="2656690" cy="1160213"/>
          </a:xfrm>
        </p:spPr>
        <p:txBody>
          <a:bodyPr vert="horz" lIns="91440" tIns="0" rIns="91440" bIns="45720" rtlCol="0" anchor="b">
            <a:normAutofit/>
          </a:bodyPr>
          <a:lstStyle/>
          <a:p>
            <a:r>
              <a:rPr lang="en-US" sz="1600"/>
              <a:t>Data</a:t>
            </a:r>
          </a:p>
        </p:txBody>
      </p:sp>
      <p:sp>
        <p:nvSpPr>
          <p:cNvPr id="26" name="Rectangle 25">
            <a:extLst>
              <a:ext uri="{FF2B5EF4-FFF2-40B4-BE49-F238E27FC236}">
                <a16:creationId xmlns:a16="http://schemas.microsoft.com/office/drawing/2014/main" id="{16BCFD5C-CD97-4975-8BA8-D6A4A5D0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pPr>
              <a:spcAft>
                <a:spcPts val="600"/>
              </a:spcAft>
            </a:pPr>
            <a:r>
              <a:rPr lang="en-CA" sz="3200" b="1" dirty="0"/>
              <a:t>London Dataset</a:t>
            </a:r>
          </a:p>
        </p:txBody>
      </p:sp>
      <p:pic>
        <p:nvPicPr>
          <p:cNvPr id="12" name="Picture 11">
            <a:extLst>
              <a:ext uri="{FF2B5EF4-FFF2-40B4-BE49-F238E27FC236}">
                <a16:creationId xmlns:a16="http://schemas.microsoft.com/office/drawing/2014/main" id="{23F07C93-E62D-9446-A8D2-6314E25BAE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78634" y="3526873"/>
            <a:ext cx="8642879" cy="2606641"/>
          </a:xfrm>
          <a:prstGeom prst="rect">
            <a:avLst/>
          </a:prstGeom>
        </p:spPr>
      </p:pic>
    </p:spTree>
    <p:extLst>
      <p:ext uri="{BB962C8B-B14F-4D97-AF65-F5344CB8AC3E}">
        <p14:creationId xmlns:p14="http://schemas.microsoft.com/office/powerpoint/2010/main" val="1173589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3">
            <a:duotone>
              <a:schemeClr val="accent1">
                <a:shade val="45000"/>
                <a:satMod val="135000"/>
              </a:schemeClr>
              <a:prstClr val="white"/>
            </a:duotone>
            <a:alphaModFix amt="35000"/>
          </a:blip>
          <a:srcRect r="-1" b="6636"/>
          <a:stretch/>
        </p:blipFill>
        <p:spPr>
          <a:xfrm>
            <a:off x="20" y="10"/>
            <a:ext cx="12191675" cy="6857990"/>
          </a:xfrm>
          <a:prstGeom prst="rect">
            <a:avLst/>
          </a:prstGeom>
        </p:spPr>
      </p:pic>
      <p:pic>
        <p:nvPicPr>
          <p:cNvPr id="14" name="Picture 13">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16" name="Picture 15">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969804" y="3428998"/>
            <a:ext cx="8327885" cy="2268559"/>
          </a:xfrm>
        </p:spPr>
        <p:txBody>
          <a:bodyPr>
            <a:normAutofit/>
          </a:bodyPr>
          <a:lstStyle/>
          <a:p>
            <a:pPr algn="l"/>
            <a:r>
              <a:rPr lang="en-GB" sz="1600" dirty="0"/>
              <a:t>An in-depth research of the dataset has been done and a thorough analysis of the various features and methods have been investigated to ensure the maximum accuracy of the model as possible.</a:t>
            </a:r>
            <a:br>
              <a:rPr lang="en-GB" sz="1600" dirty="0"/>
            </a:br>
            <a:br>
              <a:rPr lang="en-GB" sz="1600" dirty="0"/>
            </a:br>
            <a:r>
              <a:rPr lang="en-GB" sz="1600" dirty="0"/>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1600" dirty="0"/>
            </a:br>
            <a:endParaRPr lang="en-CA" sz="16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2124907" y="944989"/>
            <a:ext cx="2504792" cy="1160213"/>
          </a:xfrm>
        </p:spPr>
        <p:txBody>
          <a:bodyPr>
            <a:normAutofit/>
          </a:bodyPr>
          <a:lstStyle/>
          <a:p>
            <a:r>
              <a:rPr lang="en-CA" sz="2800" b="1" dirty="0"/>
              <a:t>Methodology</a:t>
            </a:r>
          </a:p>
        </p:txBody>
      </p:sp>
      <p:sp>
        <p:nvSpPr>
          <p:cNvPr id="24" name="Rectangle 23">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51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3B3678-7CF3-43D6-8CEF-247C6B75B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F857748-8420-48C5-8E52-1FF11F37E8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1E746566-FC35-4488-9ABD-B724BCD92D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2A5D2FB4-E1F2-4243-8AE9-E4BF3C634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DC4CA4-FBC0-4080-9985-ED2253AC5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7869" y="0"/>
            <a:ext cx="594997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rotWithShape="1">
          <a:blip r:embed="rId5">
            <a:extLst>
              <a:ext uri="{28A0092B-C50C-407E-A947-70E740481C1C}">
                <a14:useLocalDpi xmlns:a14="http://schemas.microsoft.com/office/drawing/2010/main" val="0"/>
              </a:ext>
            </a:extLst>
          </a:blip>
          <a:srcRect l="13677" r="21868"/>
          <a:stretch/>
        </p:blipFill>
        <p:spPr>
          <a:xfrm>
            <a:off x="1007760" y="10"/>
            <a:ext cx="6322210" cy="6855272"/>
          </a:xfrm>
          <a:prstGeom prst="rect">
            <a:avLst/>
          </a:prstGeom>
          <a:ln w="12700">
            <a:solidFill>
              <a:schemeClr val="tx1"/>
            </a:solidFill>
          </a:ln>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6402043" y="3428998"/>
            <a:ext cx="4169925" cy="2268559"/>
          </a:xfrm>
        </p:spPr>
        <p:txBody>
          <a:bodyPr>
            <a:normAutofit/>
          </a:bodyPr>
          <a:lstStyle/>
          <a:p>
            <a:r>
              <a:rPr lang="en-CA" dirty="0"/>
              <a:t>London Map</a:t>
            </a:r>
          </a:p>
        </p:txBody>
      </p:sp>
      <p:sp>
        <p:nvSpPr>
          <p:cNvPr id="22" name="Rectangle 21">
            <a:extLst>
              <a:ext uri="{FF2B5EF4-FFF2-40B4-BE49-F238E27FC236}">
                <a16:creationId xmlns:a16="http://schemas.microsoft.com/office/drawing/2014/main" id="{EF74D223-D6C2-45A4-A5D0-EBA5DE84F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E3A3CD-50DB-4606-86E2-75FF5298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86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3B3678-7CF3-43D6-8CEF-247C6B75B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F857748-8420-48C5-8E52-1FF11F37E8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1E746566-FC35-4488-9ABD-B724BCD92D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2A5D2FB4-E1F2-4243-8AE9-E4BF3C634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DC4CA4-FBC0-4080-9985-ED2253AC5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7869" y="0"/>
            <a:ext cx="594997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6402043" y="3428998"/>
            <a:ext cx="4169925" cy="2268559"/>
          </a:xfrm>
        </p:spPr>
        <p:txBody>
          <a:bodyPr>
            <a:normAutofit/>
          </a:bodyPr>
          <a:lstStyle/>
          <a:p>
            <a:r>
              <a:rPr lang="en-CA" dirty="0"/>
              <a:t>Paris    Map</a:t>
            </a:r>
          </a:p>
        </p:txBody>
      </p:sp>
      <p:sp>
        <p:nvSpPr>
          <p:cNvPr id="22" name="Rectangle 21">
            <a:extLst>
              <a:ext uri="{FF2B5EF4-FFF2-40B4-BE49-F238E27FC236}">
                <a16:creationId xmlns:a16="http://schemas.microsoft.com/office/drawing/2014/main" id="{EF74D223-D6C2-45A4-A5D0-EBA5DE84F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E3A3CD-50DB-4606-86E2-75FF5298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93C46A-964A-4B43-B2D5-97E72D9FA5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9382" y="-59790"/>
            <a:ext cx="5817880" cy="6917790"/>
          </a:xfrm>
          <a:prstGeom prst="rect">
            <a:avLst/>
          </a:prstGeom>
        </p:spPr>
      </p:pic>
    </p:spTree>
    <p:extLst>
      <p:ext uri="{BB962C8B-B14F-4D97-AF65-F5344CB8AC3E}">
        <p14:creationId xmlns:p14="http://schemas.microsoft.com/office/powerpoint/2010/main" val="15946317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{0AD6182A-55E1-9C41-A664-FE1A1E3A1C64}tf16401378</Template>
  <TotalTime>53</TotalTime>
  <Words>546</Words>
  <Application>Microsoft Macintosh PowerPoint</Application>
  <PresentationFormat>Widescreen</PresentationFormat>
  <Paragraphs>35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MS Shell Dlg 2</vt:lpstr>
      <vt:lpstr>Wingdings</vt:lpstr>
      <vt:lpstr>Wingdings 3</vt:lpstr>
      <vt:lpstr>Madison</vt:lpstr>
      <vt:lpstr>Final Capstone</vt:lpstr>
      <vt:lpstr>Outline</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London Map</vt:lpstr>
      <vt:lpstr>Paris    Map</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PowerPoint Presentation</vt:lpstr>
      <vt:lpstr>* Artificial Intelligence is a booming topic and recently more people have started investing into it as well as companies automating their processes  * Both cities offer a wide range of opportunities for anyone starting to invest in Artificial Intelligence or even start a company and various factors were shown.  * Finally a better model could be made by various other methods and much stronger Machine Learning Algorithms like KD Tree which have a much faster run time algorithm.  * Furthermore, clustering however did help us to highlight the most optimal venues and areas.  * Finally correlation does not imply causation and so any result here is subject to change on various other trends and opinions and datasets. </vt:lpstr>
      <vt:lpstr>Github Repository: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afnan aa</cp:lastModifiedBy>
  <cp:revision>16</cp:revision>
  <dcterms:created xsi:type="dcterms:W3CDTF">2020-07-18T09:58:01Z</dcterms:created>
  <dcterms:modified xsi:type="dcterms:W3CDTF">2022-01-05T13:19:35Z</dcterms:modified>
</cp:coreProperties>
</file>